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embeddedFontLst>
    <p:embeddedFont>
      <p:font typeface="Libre Franklin"/>
      <p:regular r:id="rId32"/>
      <p:bold r:id="rId33"/>
      <p:italic r:id="rId34"/>
      <p:boldItalic r:id="rId35"/>
    </p:embeddedFont>
    <p:embeddedFont>
      <p:font typeface="Franklin Gothic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7" roundtripDataSignature="AMtx7mgSg57UhDnPw6VAauuyQkWwWDxe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LibreFranklin-bold.fntdata"/><Relationship Id="rId10" Type="http://schemas.openxmlformats.org/officeDocument/2006/relationships/slide" Target="slides/slide6.xml"/><Relationship Id="rId32" Type="http://schemas.openxmlformats.org/officeDocument/2006/relationships/font" Target="fonts/LibreFranklin-regular.fntdata"/><Relationship Id="rId13" Type="http://schemas.openxmlformats.org/officeDocument/2006/relationships/slide" Target="slides/slide9.xml"/><Relationship Id="rId35" Type="http://schemas.openxmlformats.org/officeDocument/2006/relationships/font" Target="fonts/LibreFranklin-boldItalic.fntdata"/><Relationship Id="rId12" Type="http://schemas.openxmlformats.org/officeDocument/2006/relationships/slide" Target="slides/slide8.xml"/><Relationship Id="rId34" Type="http://schemas.openxmlformats.org/officeDocument/2006/relationships/font" Target="fonts/LibreFranklin-italic.fntdata"/><Relationship Id="rId15" Type="http://schemas.openxmlformats.org/officeDocument/2006/relationships/slide" Target="slides/slide11.xml"/><Relationship Id="rId37" Type="http://customschemas.google.com/relationships/presentationmetadata" Target="metadata"/><Relationship Id="rId14" Type="http://schemas.openxmlformats.org/officeDocument/2006/relationships/slide" Target="slides/slide10.xml"/><Relationship Id="rId36" Type="http://schemas.openxmlformats.org/officeDocument/2006/relationships/font" Target="fonts/FranklinGothic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3.png>
</file>

<file path=ppt/media/image15.jpg>
</file>

<file path=ppt/media/image16.jpg>
</file>

<file path=ppt/media/image17.png>
</file>

<file path=ppt/media/image18.jpg>
</file>

<file path=ppt/media/image2.png>
</file>

<file path=ppt/media/image20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6412e88ea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6412e88e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6412e88ea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6412e88e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6412e88ea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56412e88ea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6412e88ea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6412e88e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6412e88ea_0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56412e88e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6412e88ea_0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56412e88e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6412e88ea_0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56412e88e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6412e88ea_0_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6412e88e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56412e88ea_0_1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56412e88ea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6412e88ea_0_1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6412e88ea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e4272a132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g1e4272a13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56412e88ea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56412e88e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56412e88ea_0_1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56412e88ea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56412e88ea_0_1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56412e88ea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56412e88ea_0_1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56412e88ea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6412e88ea_0_1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6412e88e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56412e88ea_0_1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56412e88e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4c7871c447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14c7871c44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0" name="Google Shape;23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09c0fa493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1e09c0fa49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56412e88ea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56412e88e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56412e88ea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56412e88e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56412e88ea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56412e88e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56412e88ea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56412e88e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56412e88ea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56412e88e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56412e88ea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56412e88e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>
  <p:cSld name="1_Em Branco 3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55"/>
          <p:cNvSpPr/>
          <p:nvPr>
            <p:ph idx="2" type="pic"/>
          </p:nvPr>
        </p:nvSpPr>
        <p:spPr>
          <a:xfrm>
            <a:off x="855600" y="829967"/>
            <a:ext cx="2804862" cy="26863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55"/>
          <p:cNvSpPr txBox="1"/>
          <p:nvPr>
            <p:ph idx="1" type="body"/>
          </p:nvPr>
        </p:nvSpPr>
        <p:spPr>
          <a:xfrm>
            <a:off x="4005323" y="829967"/>
            <a:ext cx="4283077" cy="26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4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56"/>
          <p:cNvSpPr/>
          <p:nvPr>
            <p:ph idx="2" type="pic"/>
          </p:nvPr>
        </p:nvSpPr>
        <p:spPr>
          <a:xfrm>
            <a:off x="1181099" y="454819"/>
            <a:ext cx="1901825" cy="1736725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56"/>
          <p:cNvSpPr/>
          <p:nvPr>
            <p:ph idx="3" type="pic"/>
          </p:nvPr>
        </p:nvSpPr>
        <p:spPr>
          <a:xfrm>
            <a:off x="3501346" y="454819"/>
            <a:ext cx="1901825" cy="1736725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56"/>
          <p:cNvSpPr/>
          <p:nvPr>
            <p:ph idx="4" type="pic"/>
          </p:nvPr>
        </p:nvSpPr>
        <p:spPr>
          <a:xfrm>
            <a:off x="5821593" y="454818"/>
            <a:ext cx="1901825" cy="1736725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56"/>
          <p:cNvSpPr txBox="1"/>
          <p:nvPr>
            <p:ph idx="1" type="body"/>
          </p:nvPr>
        </p:nvSpPr>
        <p:spPr>
          <a:xfrm>
            <a:off x="1181100" y="2352675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52" name="Google Shape;52;p56"/>
          <p:cNvSpPr txBox="1"/>
          <p:nvPr>
            <p:ph idx="5" type="body"/>
          </p:nvPr>
        </p:nvSpPr>
        <p:spPr>
          <a:xfrm>
            <a:off x="3501346" y="2361130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53" name="Google Shape;53;p56"/>
          <p:cNvSpPr txBox="1"/>
          <p:nvPr>
            <p:ph idx="6" type="body"/>
          </p:nvPr>
        </p:nvSpPr>
        <p:spPr>
          <a:xfrm>
            <a:off x="5821593" y="2417531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5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7"/>
          <p:cNvSpPr/>
          <p:nvPr>
            <p:ph idx="2" type="pic"/>
          </p:nvPr>
        </p:nvSpPr>
        <p:spPr>
          <a:xfrm>
            <a:off x="1181099" y="454818"/>
            <a:ext cx="1747296" cy="1736727"/>
          </a:xfrm>
          <a:prstGeom prst="ellipse">
            <a:avLst/>
          </a:prstGeom>
          <a:noFill/>
          <a:ln>
            <a:noFill/>
          </a:ln>
        </p:spPr>
      </p:sp>
      <p:sp>
        <p:nvSpPr>
          <p:cNvPr id="57" name="Google Shape;57;p57"/>
          <p:cNvSpPr txBox="1"/>
          <p:nvPr>
            <p:ph idx="1" type="body"/>
          </p:nvPr>
        </p:nvSpPr>
        <p:spPr>
          <a:xfrm>
            <a:off x="1181100" y="2352675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58" name="Google Shape;58;p57"/>
          <p:cNvSpPr txBox="1"/>
          <p:nvPr>
            <p:ph idx="3" type="body"/>
          </p:nvPr>
        </p:nvSpPr>
        <p:spPr>
          <a:xfrm>
            <a:off x="3501346" y="2361130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59" name="Google Shape;59;p57"/>
          <p:cNvSpPr txBox="1"/>
          <p:nvPr>
            <p:ph idx="4" type="body"/>
          </p:nvPr>
        </p:nvSpPr>
        <p:spPr>
          <a:xfrm>
            <a:off x="5821593" y="2417531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60" name="Google Shape;60;p57"/>
          <p:cNvSpPr/>
          <p:nvPr>
            <p:ph idx="5" type="pic"/>
          </p:nvPr>
        </p:nvSpPr>
        <p:spPr>
          <a:xfrm>
            <a:off x="3578610" y="454818"/>
            <a:ext cx="1747296" cy="1736727"/>
          </a:xfrm>
          <a:prstGeom prst="ellipse">
            <a:avLst/>
          </a:prstGeom>
          <a:noFill/>
          <a:ln>
            <a:noFill/>
          </a:ln>
        </p:spPr>
      </p:sp>
      <p:sp>
        <p:nvSpPr>
          <p:cNvPr id="61" name="Google Shape;61;p57"/>
          <p:cNvSpPr/>
          <p:nvPr>
            <p:ph idx="6" type="pic"/>
          </p:nvPr>
        </p:nvSpPr>
        <p:spPr>
          <a:xfrm>
            <a:off x="5898857" y="454818"/>
            <a:ext cx="1747296" cy="1736727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6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58"/>
          <p:cNvSpPr/>
          <p:nvPr>
            <p:ph idx="2" type="pic"/>
          </p:nvPr>
        </p:nvSpPr>
        <p:spPr>
          <a:xfrm>
            <a:off x="1053537" y="398874"/>
            <a:ext cx="3275154" cy="3255343"/>
          </a:xfrm>
          <a:prstGeom prst="ellipse">
            <a:avLst/>
          </a:prstGeom>
          <a:noFill/>
          <a:ln>
            <a:noFill/>
          </a:ln>
        </p:spPr>
      </p:sp>
      <p:sp>
        <p:nvSpPr>
          <p:cNvPr id="65" name="Google Shape;65;p58"/>
          <p:cNvSpPr/>
          <p:nvPr>
            <p:ph idx="3" type="pic"/>
          </p:nvPr>
        </p:nvSpPr>
        <p:spPr>
          <a:xfrm>
            <a:off x="5098768" y="398873"/>
            <a:ext cx="3275154" cy="3255343"/>
          </a:xfrm>
          <a:prstGeom prst="ellipse">
            <a:avLst/>
          </a:prstGeom>
          <a:noFill/>
          <a:ln>
            <a:noFill/>
          </a:ln>
        </p:spPr>
      </p:sp>
      <p:sp>
        <p:nvSpPr>
          <p:cNvPr id="66" name="Google Shape;66;p58"/>
          <p:cNvSpPr txBox="1"/>
          <p:nvPr>
            <p:ph idx="1" type="body"/>
          </p:nvPr>
        </p:nvSpPr>
        <p:spPr>
          <a:xfrm>
            <a:off x="1054100" y="3773488"/>
            <a:ext cx="3413125" cy="544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67" name="Google Shape;67;p58"/>
          <p:cNvSpPr txBox="1"/>
          <p:nvPr>
            <p:ph idx="4" type="body"/>
          </p:nvPr>
        </p:nvSpPr>
        <p:spPr>
          <a:xfrm>
            <a:off x="5175250" y="3773488"/>
            <a:ext cx="3413125" cy="544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7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59"/>
          <p:cNvSpPr/>
          <p:nvPr>
            <p:ph idx="2" type="pic"/>
          </p:nvPr>
        </p:nvSpPr>
        <p:spPr>
          <a:xfrm>
            <a:off x="4572000" y="468704"/>
            <a:ext cx="4377129" cy="1582759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59"/>
          <p:cNvSpPr txBox="1"/>
          <p:nvPr>
            <p:ph idx="1" type="body"/>
          </p:nvPr>
        </p:nvSpPr>
        <p:spPr>
          <a:xfrm>
            <a:off x="417328" y="468704"/>
            <a:ext cx="3629538" cy="33119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2" name="Google Shape;72;p59"/>
          <p:cNvSpPr/>
          <p:nvPr>
            <p:ph idx="3" type="pic"/>
          </p:nvPr>
        </p:nvSpPr>
        <p:spPr>
          <a:xfrm>
            <a:off x="4572000" y="2520167"/>
            <a:ext cx="4377129" cy="158275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8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60"/>
          <p:cNvSpPr txBox="1"/>
          <p:nvPr>
            <p:ph idx="1" type="body"/>
          </p:nvPr>
        </p:nvSpPr>
        <p:spPr>
          <a:xfrm>
            <a:off x="322564" y="236547"/>
            <a:ext cx="3920360" cy="1806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6" name="Google Shape;76;p60"/>
          <p:cNvSpPr txBox="1"/>
          <p:nvPr>
            <p:ph idx="2" type="body"/>
          </p:nvPr>
        </p:nvSpPr>
        <p:spPr>
          <a:xfrm>
            <a:off x="4745010" y="2426056"/>
            <a:ext cx="3801903" cy="1806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7" name="Google Shape;77;p60"/>
          <p:cNvSpPr/>
          <p:nvPr>
            <p:ph idx="3" type="pic"/>
          </p:nvPr>
        </p:nvSpPr>
        <p:spPr>
          <a:xfrm>
            <a:off x="4685014" y="236548"/>
            <a:ext cx="3861897" cy="1806895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60"/>
          <p:cNvSpPr/>
          <p:nvPr>
            <p:ph idx="4" type="pic"/>
          </p:nvPr>
        </p:nvSpPr>
        <p:spPr>
          <a:xfrm>
            <a:off x="322564" y="2426056"/>
            <a:ext cx="3920360" cy="180689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/>
          <p:nvPr>
            <p:ph idx="1" type="body"/>
          </p:nvPr>
        </p:nvSpPr>
        <p:spPr>
          <a:xfrm>
            <a:off x="1122362" y="960096"/>
            <a:ext cx="7176686" cy="2767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2F2F2"/>
              </a:buClr>
              <a:buSzPts val="2100"/>
              <a:buFont typeface="Noto Sans Symbols"/>
              <a:buChar char="▪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Noto Sans Symbols"/>
              <a:buChar char="▪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9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61"/>
          <p:cNvSpPr txBox="1"/>
          <p:nvPr>
            <p:ph idx="1" type="body"/>
          </p:nvPr>
        </p:nvSpPr>
        <p:spPr>
          <a:xfrm>
            <a:off x="300560" y="3112988"/>
            <a:ext cx="5394185" cy="1146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70C0"/>
              </a:buClr>
              <a:buSzPts val="2100"/>
              <a:buFont typeface="Noto Sans Symbols"/>
              <a:buChar char="▪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16" name="Google Shape;16;p61"/>
          <p:cNvSpPr/>
          <p:nvPr>
            <p:ph idx="2" type="pic"/>
          </p:nvPr>
        </p:nvSpPr>
        <p:spPr>
          <a:xfrm>
            <a:off x="300038" y="485775"/>
            <a:ext cx="5394325" cy="2362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>
  <p:cSld name="1_Duas Partes de Conteúdo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52"/>
          <p:cNvPicPr preferRelativeResize="0"/>
          <p:nvPr/>
        </p:nvPicPr>
        <p:blipFill rotWithShape="1">
          <a:blip r:embed="rId3">
            <a:alphaModFix/>
          </a:blip>
          <a:srcRect b="33333" l="14254" r="13898" t="19174"/>
          <a:stretch/>
        </p:blipFill>
        <p:spPr>
          <a:xfrm>
            <a:off x="-109591" y="-385227"/>
            <a:ext cx="2790826" cy="257086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0"/>
              </a:srgbClr>
            </a:outerShdw>
          </a:effectLst>
        </p:spPr>
      </p:pic>
      <p:sp>
        <p:nvSpPr>
          <p:cNvPr id="20" name="Google Shape;20;p52"/>
          <p:cNvSpPr txBox="1"/>
          <p:nvPr>
            <p:ph idx="1" type="body"/>
          </p:nvPr>
        </p:nvSpPr>
        <p:spPr>
          <a:xfrm>
            <a:off x="2903434" y="3612001"/>
            <a:ext cx="5187264" cy="271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b="0" sz="1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1" name="Google Shape;21;p52"/>
          <p:cNvSpPr txBox="1"/>
          <p:nvPr>
            <p:ph type="title"/>
          </p:nvPr>
        </p:nvSpPr>
        <p:spPr>
          <a:xfrm>
            <a:off x="2903433" y="759264"/>
            <a:ext cx="5187265" cy="2852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b="1" sz="50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>
  <p:cSld name="1_Em Branco 2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3"/>
          <p:cNvSpPr txBox="1"/>
          <p:nvPr>
            <p:ph idx="1" type="body"/>
          </p:nvPr>
        </p:nvSpPr>
        <p:spPr>
          <a:xfrm>
            <a:off x="1122362" y="960096"/>
            <a:ext cx="6853237" cy="2767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70C0"/>
              </a:buClr>
              <a:buSzPts val="2100"/>
              <a:buFont typeface="Noto Sans Symbols"/>
              <a:buChar char="▪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8"/>
          <p:cNvPicPr preferRelativeResize="0"/>
          <p:nvPr/>
        </p:nvPicPr>
        <p:blipFill rotWithShape="1">
          <a:blip r:embed="rId2">
            <a:alphaModFix/>
          </a:blip>
          <a:srcRect b="0" l="49" r="49" t="0"/>
          <a:stretch/>
        </p:blipFill>
        <p:spPr>
          <a:xfrm>
            <a:off x="0" y="0"/>
            <a:ext cx="9144000" cy="5148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2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1"/>
          <p:cNvSpPr txBox="1"/>
          <p:nvPr>
            <p:ph idx="1" type="body"/>
          </p:nvPr>
        </p:nvSpPr>
        <p:spPr>
          <a:xfrm>
            <a:off x="508904" y="1098993"/>
            <a:ext cx="5394185" cy="2767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70C0"/>
              </a:buClr>
              <a:buSzPts val="2100"/>
              <a:buFont typeface="Noto Sans Symbols"/>
              <a:buChar char="▪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50"/>
          <p:cNvPicPr preferRelativeResize="0"/>
          <p:nvPr/>
        </p:nvPicPr>
        <p:blipFill rotWithShape="1">
          <a:blip r:embed="rId3">
            <a:alphaModFix/>
          </a:blip>
          <a:srcRect b="33333" l="14254" r="13898" t="19174"/>
          <a:stretch/>
        </p:blipFill>
        <p:spPr>
          <a:xfrm>
            <a:off x="-109591" y="-385227"/>
            <a:ext cx="2790826" cy="257086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0"/>
              </a:srgbClr>
            </a:outerShdw>
          </a:effectLst>
        </p:spPr>
      </p:pic>
      <p:sp>
        <p:nvSpPr>
          <p:cNvPr id="33" name="Google Shape;33;p50"/>
          <p:cNvSpPr txBox="1"/>
          <p:nvPr>
            <p:ph idx="1" type="body"/>
          </p:nvPr>
        </p:nvSpPr>
        <p:spPr>
          <a:xfrm>
            <a:off x="2903434" y="3612001"/>
            <a:ext cx="5187264" cy="271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b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50"/>
          <p:cNvSpPr txBox="1"/>
          <p:nvPr>
            <p:ph type="title"/>
          </p:nvPr>
        </p:nvSpPr>
        <p:spPr>
          <a:xfrm>
            <a:off x="2903433" y="759264"/>
            <a:ext cx="5187265" cy="2852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b="1" sz="50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3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54"/>
          <p:cNvSpPr txBox="1"/>
          <p:nvPr>
            <p:ph idx="1" type="body"/>
          </p:nvPr>
        </p:nvSpPr>
        <p:spPr>
          <a:xfrm>
            <a:off x="798271" y="832774"/>
            <a:ext cx="7709121" cy="3195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70C0"/>
              </a:buClr>
              <a:buSzPts val="2100"/>
              <a:buFont typeface="Noto Sans Symbols"/>
              <a:buChar char="▪"/>
              <a:defRPr sz="32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  <a:defRPr sz="2800"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>
  <p:cSld name="1_Em Branco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9"/>
          <p:cNvSpPr/>
          <p:nvPr>
            <p:ph idx="2" type="pic"/>
          </p:nvPr>
        </p:nvSpPr>
        <p:spPr>
          <a:xfrm>
            <a:off x="855600" y="829967"/>
            <a:ext cx="2804862" cy="26863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49"/>
          <p:cNvSpPr/>
          <p:nvPr>
            <p:ph idx="3" type="pic"/>
          </p:nvPr>
        </p:nvSpPr>
        <p:spPr>
          <a:xfrm>
            <a:off x="4516062" y="829967"/>
            <a:ext cx="2804862" cy="2686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ime.usp.br/~pf/algoritmos_para_grafos/aulas/dfs.htm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ime.usp.br/~pf/algoritmos_para_grafos/aulas/bfs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ime.usp.br/~pf/algoritmos_em_grafos/aulas/busca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49" r="49" t="0"/>
          <a:stretch/>
        </p:blipFill>
        <p:spPr>
          <a:xfrm>
            <a:off x="0" y="0"/>
            <a:ext cx="9144000" cy="5148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6412e88ea_0_51"/>
          <p:cNvSpPr txBox="1"/>
          <p:nvPr>
            <p:ph idx="1" type="body"/>
          </p:nvPr>
        </p:nvSpPr>
        <p:spPr>
          <a:xfrm>
            <a:off x="508904" y="1098993"/>
            <a:ext cx="5394300" cy="27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procedimento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busca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G: Grafo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)​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     para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cada vértice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de G:​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marque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como não visitado​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     para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cada vértice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de G:​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          se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não foi visitado:​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busca-prof(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)​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56412e88ea_0_56"/>
          <p:cNvSpPr txBox="1"/>
          <p:nvPr>
            <p:ph idx="1" type="body"/>
          </p:nvPr>
        </p:nvSpPr>
        <p:spPr>
          <a:xfrm>
            <a:off x="221474" y="592200"/>
            <a:ext cx="66996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procedimento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busca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(G: Grafo)​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para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cada vértice v de G:​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marcar v como não visitado​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          para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cada vértice v de G:​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               se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v não foi visitado:​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     {busca-largura ou busca-prof-iter}(v)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6412e88ea_0_61"/>
          <p:cNvSpPr txBox="1"/>
          <p:nvPr>
            <p:ph idx="1" type="body"/>
          </p:nvPr>
        </p:nvSpPr>
        <p:spPr>
          <a:xfrm>
            <a:off x="2903434" y="3612001"/>
            <a:ext cx="5187300" cy="271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Busca DFS</a:t>
            </a:r>
            <a:endParaRPr/>
          </a:p>
        </p:txBody>
      </p:sp>
      <p:sp>
        <p:nvSpPr>
          <p:cNvPr id="151" name="Google Shape;151;g256412e88ea_0_61"/>
          <p:cNvSpPr txBox="1"/>
          <p:nvPr>
            <p:ph type="title"/>
          </p:nvPr>
        </p:nvSpPr>
        <p:spPr>
          <a:xfrm>
            <a:off x="2903433" y="759264"/>
            <a:ext cx="5187300" cy="285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Busca em profundidade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6412e88ea_0_66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1947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Visita todos os vértices de um grafo andando pelos arcos de um vértice a outro.​</a:t>
            </a:r>
            <a:endParaRPr/>
          </a:p>
          <a:p>
            <a:pPr indent="-34194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 algoritmo de busca em profundidade (</a:t>
            </a:r>
            <a:r>
              <a:rPr i="1" lang="pt-BR"/>
              <a:t>depth-first search</a:t>
            </a:r>
            <a:r>
              <a:rPr lang="pt-BR"/>
              <a:t>, DFS) visita todos os vértices e </a:t>
            </a:r>
            <a:r>
              <a:rPr lang="pt-BR"/>
              <a:t>enumera</a:t>
            </a:r>
            <a:r>
              <a:rPr lang="pt-BR"/>
              <a:t>-os na ordem em que são descobertos.​</a:t>
            </a:r>
            <a:endParaRPr/>
          </a:p>
          <a:p>
            <a:pPr indent="-34194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 algoritmo de busca DFS visita todos os vértices e todos os arcos do grafo numa determinada ordem e atribui um número a cada vértice: o k-ésimo vértice descoberto recebe o número k.​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6412e88ea_0_71"/>
          <p:cNvSpPr txBox="1"/>
          <p:nvPr>
            <p:ph idx="1" type="body"/>
          </p:nvPr>
        </p:nvSpPr>
        <p:spPr>
          <a:xfrm>
            <a:off x="508904" y="1098993"/>
            <a:ext cx="53943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procedimento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busca-prof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v: vértice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)​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marque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como visitado​</a:t>
            </a:r>
            <a:br>
              <a:rPr lang="pt-BR">
                <a:latin typeface="Calibri"/>
                <a:ea typeface="Calibri"/>
                <a:cs typeface="Calibri"/>
                <a:sym typeface="Calibri"/>
              </a:rPr>
            </a:br>
            <a:r>
              <a:rPr lang="pt-BR"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para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cada vértice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adjacente a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:​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Calibri"/>
                <a:ea typeface="Calibri"/>
                <a:cs typeface="Calibri"/>
                <a:sym typeface="Calibri"/>
              </a:rPr>
              <a:t>          se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não foi visitado:​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               busca-prof(</a:t>
            </a:r>
            <a:r>
              <a:rPr i="1" lang="pt-BR"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)​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56412e88ea_0_76"/>
          <p:cNvSpPr txBox="1"/>
          <p:nvPr>
            <p:ph idx="1" type="body"/>
          </p:nvPr>
        </p:nvSpPr>
        <p:spPr>
          <a:xfrm>
            <a:off x="1122349" y="960100"/>
            <a:ext cx="74553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l">
              <a:spcBef>
                <a:spcPts val="75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Para implementar esse algoritmo usa-se a estrutura de adjacência. ​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A principal operação do algoritmo é a escolha de um vértice adjacente. ​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O tempo de execução do algoritmo é O(max(</a:t>
            </a:r>
            <a:r>
              <a:rPr lang="pt-BR"/>
              <a:t>𝑎</a:t>
            </a:r>
            <a:r>
              <a:rPr lang="pt-BR"/>
              <a:t>,</a:t>
            </a:r>
            <a:r>
              <a:rPr lang="pt-BR"/>
              <a:t>𝑛</a:t>
            </a:r>
            <a:r>
              <a:rPr lang="pt-BR"/>
              <a:t>)), onde 𝑎 e 𝑛 representam o número de arestas e de vértices, respectivamente.​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56412e88ea_0_81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Considere o grafo e a estrutura de adjacência que representa esse grafo ilustrados a seguir:​</a:t>
            </a:r>
            <a:endParaRPr/>
          </a:p>
        </p:txBody>
      </p:sp>
      <p:pic>
        <p:nvPicPr>
          <p:cNvPr id="172" name="Google Shape;172;g256412e88ea_0_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650" y="1771100"/>
            <a:ext cx="5600700" cy="2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6412e88ea_0_90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Traço de execução do algoritmo:​</a:t>
            </a:r>
            <a:endParaRPr/>
          </a:p>
        </p:txBody>
      </p:sp>
      <p:pic>
        <p:nvPicPr>
          <p:cNvPr id="178" name="Google Shape;178;g256412e88ea_0_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2350" y="1447800"/>
            <a:ext cx="2409825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256412e88ea_0_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0600" y="1447800"/>
            <a:ext cx="337185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6412e88ea_0_102"/>
          <p:cNvSpPr txBox="1"/>
          <p:nvPr>
            <p:ph idx="1" type="body"/>
          </p:nvPr>
        </p:nvSpPr>
        <p:spPr>
          <a:xfrm>
            <a:off x="2903434" y="3612001"/>
            <a:ext cx="5187300" cy="271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Busca BFS</a:t>
            </a:r>
            <a:endParaRPr/>
          </a:p>
        </p:txBody>
      </p:sp>
      <p:sp>
        <p:nvSpPr>
          <p:cNvPr id="185" name="Google Shape;185;g256412e88ea_0_102"/>
          <p:cNvSpPr txBox="1"/>
          <p:nvPr>
            <p:ph type="title"/>
          </p:nvPr>
        </p:nvSpPr>
        <p:spPr>
          <a:xfrm>
            <a:off x="2903433" y="759264"/>
            <a:ext cx="5187300" cy="285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Busca em largura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56412e88ea_0_107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-331946" lvl="0" marL="457200" rtl="0" algn="just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Percorre um grafo andando pelos arcos de um vértice a outro.  ​</a:t>
            </a:r>
            <a:endParaRPr/>
          </a:p>
          <a:p>
            <a:pPr indent="-331946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A busca em largura (</a:t>
            </a:r>
            <a:r>
              <a:rPr i="1" lang="pt-BR"/>
              <a:t>breadth-first search</a:t>
            </a:r>
            <a:r>
              <a:rPr lang="pt-BR"/>
              <a:t>, BFS) está intimamente relacionada com os conceitos de distância e caminho mínimo.​</a:t>
            </a:r>
            <a:endParaRPr/>
          </a:p>
          <a:p>
            <a:pPr indent="-331946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A busca em largura começa por um vértice s especificado pelo usuário.  ​</a:t>
            </a:r>
            <a:endParaRPr/>
          </a:p>
          <a:p>
            <a:pPr indent="-331946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 algoritmo visita 𝑠, depois visita todos os vizinhos de 𝑠, depois todos os vizinhos dos vizinhos, e assim por diante.​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e4272a132f_0_0"/>
          <p:cNvSpPr txBox="1"/>
          <p:nvPr>
            <p:ph idx="1" type="body"/>
          </p:nvPr>
        </p:nvSpPr>
        <p:spPr>
          <a:xfrm>
            <a:off x="300560" y="3112988"/>
            <a:ext cx="53943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rPr lang="pt-BR"/>
              <a:t>Algoritmos em Grafos</a:t>
            </a:r>
            <a:endParaRPr/>
          </a:p>
        </p:txBody>
      </p:sp>
      <p:sp>
        <p:nvSpPr>
          <p:cNvPr id="92" name="Google Shape;92;g1e4272a132f_0_0"/>
          <p:cNvSpPr/>
          <p:nvPr>
            <p:ph idx="2" type="pic"/>
          </p:nvPr>
        </p:nvSpPr>
        <p:spPr>
          <a:xfrm>
            <a:off x="300038" y="485775"/>
            <a:ext cx="5394300" cy="2362200"/>
          </a:xfrm>
          <a:prstGeom prst="rect">
            <a:avLst/>
          </a:prstGeom>
          <a:noFill/>
          <a:ln>
            <a:noFill/>
          </a:ln>
        </p:spPr>
      </p:sp>
      <p:pic>
        <p:nvPicPr>
          <p:cNvPr id="93" name="Google Shape;93;g1e4272a132f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50" y="485775"/>
            <a:ext cx="5158480" cy="23622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1e4272a132f_0_0"/>
          <p:cNvSpPr txBox="1"/>
          <p:nvPr/>
        </p:nvSpPr>
        <p:spPr>
          <a:xfrm>
            <a:off x="403150" y="6981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56412e88ea_0_113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just">
              <a:spcBef>
                <a:spcPts val="75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Em uma busca em largura a partir de um vértice 𝑣, espera-se que todos os vizinhos de 𝑣 sejam visitados antes de continuar a busca mais profundamente. ​</a:t>
            </a:r>
            <a:endParaRPr/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O algoritmo de busca em largura não é recursivo. ​</a:t>
            </a:r>
            <a:endParaRPr/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Pode ser comparado à versão iterativa da busca em profundidade, que usa uma pilha 𝑃.​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56412e88ea_0_118"/>
          <p:cNvSpPr txBox="1"/>
          <p:nvPr>
            <p:ph idx="1" type="body"/>
          </p:nvPr>
        </p:nvSpPr>
        <p:spPr>
          <a:xfrm>
            <a:off x="508904" y="1098993"/>
            <a:ext cx="53943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b="1" lang="pt-BR" sz="2200">
                <a:latin typeface="Calibri"/>
                <a:ea typeface="Calibri"/>
                <a:cs typeface="Calibri"/>
                <a:sym typeface="Calibri"/>
              </a:rPr>
              <a:t>procedimento </a:t>
            </a: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busca-prof-iter(v: vértice)​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inicializar P​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marcar v como visitado​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empilhar v em P​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b="1" lang="pt-BR" sz="2200">
                <a:latin typeface="Calibri"/>
                <a:ea typeface="Calibri"/>
                <a:cs typeface="Calibri"/>
                <a:sym typeface="Calibri"/>
              </a:rPr>
              <a:t>enquanto </a:t>
            </a: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P não vazio:​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</a:t>
            </a:r>
            <a:r>
              <a:rPr b="1" lang="pt-BR" sz="2200">
                <a:latin typeface="Calibri"/>
                <a:ea typeface="Calibri"/>
                <a:cs typeface="Calibri"/>
                <a:sym typeface="Calibri"/>
              </a:rPr>
              <a:t>enquanto </a:t>
            </a: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existe um vértice w não visitado 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                   E adjacente ao vértice no topo de P:​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     marcar w como visitado​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     empilhar w em P​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retirar o primeiro elemento de P​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6412e88ea_0_123"/>
          <p:cNvSpPr txBox="1"/>
          <p:nvPr>
            <p:ph idx="1" type="body"/>
          </p:nvPr>
        </p:nvSpPr>
        <p:spPr>
          <a:xfrm>
            <a:off x="1190437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just">
              <a:spcBef>
                <a:spcPts val="75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O algoritmo de busca em largura é semelhante ao algoritmo de busca em profundidade. ​</a:t>
            </a:r>
            <a:endParaRPr/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A principal diferença é que usamos um fila 𝐹 ao invés de uma pilha.​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6412e88ea_0_128"/>
          <p:cNvSpPr txBox="1"/>
          <p:nvPr>
            <p:ph idx="1" type="body"/>
          </p:nvPr>
        </p:nvSpPr>
        <p:spPr>
          <a:xfrm>
            <a:off x="508904" y="1098993"/>
            <a:ext cx="53943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b="1" lang="pt-BR" sz="2200">
                <a:latin typeface="Calibri"/>
                <a:ea typeface="Calibri"/>
                <a:cs typeface="Calibri"/>
                <a:sym typeface="Calibri"/>
              </a:rPr>
              <a:t>procedimento </a:t>
            </a: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Busca-Largura(v: vértice)​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inicializar F​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marcar v como visitado​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colocar v no final de F​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b="1" lang="pt-BR" sz="2200">
                <a:latin typeface="Calibri"/>
                <a:ea typeface="Calibri"/>
                <a:cs typeface="Calibri"/>
                <a:sym typeface="Calibri"/>
              </a:rPr>
              <a:t>enquanto </a:t>
            </a: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F não vazio:​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u := primeiro elemento de F​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retirar u de F​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</a:t>
            </a:r>
            <a:r>
              <a:rPr b="1" lang="pt-BR" sz="2200">
                <a:latin typeface="Calibri"/>
                <a:ea typeface="Calibri"/>
                <a:cs typeface="Calibri"/>
                <a:sym typeface="Calibri"/>
              </a:rPr>
              <a:t>para </a:t>
            </a: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cada vértice w adjacente a u:​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     </a:t>
            </a:r>
            <a:r>
              <a:rPr b="1" lang="pt-BR" sz="2200">
                <a:latin typeface="Calibri"/>
                <a:ea typeface="Calibri"/>
                <a:cs typeface="Calibri"/>
                <a:sym typeface="Calibri"/>
              </a:rPr>
              <a:t>se </a:t>
            </a: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w não foi visitado:​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          marcar w como visitado​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latin typeface="Calibri"/>
                <a:ea typeface="Calibri"/>
                <a:cs typeface="Calibri"/>
                <a:sym typeface="Calibri"/>
              </a:rPr>
              <a:t>                    colocar w no final de F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6412e88ea_0_133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1947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 tempo de execução da busca em largura é O(𝑛+𝑎), ou O(max(𝑛,𝑎)). ​</a:t>
            </a:r>
            <a:endParaRPr/>
          </a:p>
          <a:p>
            <a:pPr indent="-34194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 desempenho é pior que na busca em profundidade.​</a:t>
            </a:r>
            <a:endParaRPr/>
          </a:p>
          <a:p>
            <a:pPr indent="-34194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Na busca em largura todos os filhos de um nó são empilhados a cada etapa, por isso, o espaço ocupado em memória tende a ser exponencial.​</a:t>
            </a:r>
            <a:endParaRPr/>
          </a:p>
          <a:p>
            <a:pPr indent="-34194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Um exemplo de aplicação da busca em largura é a identificação do caminho mais curto entre dois vértice.​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56412e88ea_0_138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51948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7500"/>
              <a:buAutoNum type="arabicPeriod"/>
            </a:pPr>
            <a:r>
              <a:rPr lang="pt-BR"/>
              <a:t>Ascencio, A. F. G. Estrutura de dados: algoritmos, análise da complexidade e implementações em Java e C/C++. São Paulo: Pearson Prentice Hall, 2010.​</a:t>
            </a:r>
            <a:endParaRPr/>
          </a:p>
          <a:p>
            <a:pPr indent="-351948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7500"/>
              <a:buAutoNum type="arabicPeriod"/>
            </a:pPr>
            <a:r>
              <a:rPr lang="pt-BR"/>
              <a:t>Tenenbaum, A. M. Estruturas de dados usando C. São Paulo: MAKRON Books, 1995.​</a:t>
            </a:r>
            <a:endParaRPr/>
          </a:p>
          <a:p>
            <a:pPr indent="-351948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ct val="87500"/>
              <a:buAutoNum type="arabicPeriod"/>
            </a:pPr>
            <a:r>
              <a:rPr lang="pt-BR"/>
              <a:t>Deitel, P.; Deitel, H. Java: Como programar. São Paulo: Pearson Education do Brasil, 2017.​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4c7871c447_0_6"/>
          <p:cNvSpPr txBox="1"/>
          <p:nvPr>
            <p:ph idx="4294967295"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t/>
            </a:r>
            <a:endParaRPr/>
          </a:p>
        </p:txBody>
      </p:sp>
      <p:sp>
        <p:nvSpPr>
          <p:cNvPr id="226" name="Google Shape;226;g14c7871c447_0_6"/>
          <p:cNvSpPr txBox="1"/>
          <p:nvPr>
            <p:ph idx="4294967295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227" name="Google Shape;227;g14c7871c447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e09c0fa493_0_4"/>
          <p:cNvSpPr txBox="1"/>
          <p:nvPr>
            <p:ph idx="1" type="body"/>
          </p:nvPr>
        </p:nvSpPr>
        <p:spPr>
          <a:xfrm>
            <a:off x="2903434" y="3642276"/>
            <a:ext cx="51873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rPr lang="pt-BR"/>
              <a:t>Ascencio (2010, p. 378)</a:t>
            </a:r>
            <a:endParaRPr/>
          </a:p>
        </p:txBody>
      </p:sp>
      <p:sp>
        <p:nvSpPr>
          <p:cNvPr id="100" name="Google Shape;100;g1e09c0fa493_0_4"/>
          <p:cNvSpPr txBox="1"/>
          <p:nvPr>
            <p:ph type="title"/>
          </p:nvPr>
        </p:nvSpPr>
        <p:spPr>
          <a:xfrm>
            <a:off x="2903433" y="759264"/>
            <a:ext cx="5187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70"/>
              <a:buNone/>
            </a:pPr>
            <a:r>
              <a:rPr lang="pt-BR" sz="3400"/>
              <a:t>A busca mostra uma sistemática de como passear pelos vértices e arestas de um grafo.</a:t>
            </a:r>
            <a:endParaRPr sz="3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56412e88ea_0_6"/>
          <p:cNvSpPr txBox="1"/>
          <p:nvPr>
            <p:ph idx="1" type="body"/>
          </p:nvPr>
        </p:nvSpPr>
        <p:spPr>
          <a:xfrm>
            <a:off x="798271" y="832774"/>
            <a:ext cx="7709100" cy="319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l">
              <a:spcBef>
                <a:spcPts val="750"/>
              </a:spcBef>
              <a:spcAft>
                <a:spcPts val="0"/>
              </a:spcAft>
              <a:buSzPts val="2100"/>
              <a:buAutoNum type="arabicPeriod"/>
            </a:pPr>
            <a:r>
              <a:rPr lang="pt-BR"/>
              <a:t>Busca em grafos​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pt-BR"/>
              <a:t>Busca em profundidade​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pt-BR"/>
              <a:t>Busca em largura​</a:t>
            </a:r>
            <a:endParaRPr/>
          </a:p>
          <a:p>
            <a:pPr indent="0" lvl="0" marL="45720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g256412e88ea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838" y="2583225"/>
            <a:ext cx="5895975" cy="187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56412e88ea_0_31"/>
          <p:cNvSpPr txBox="1"/>
          <p:nvPr>
            <p:ph idx="1" type="body"/>
          </p:nvPr>
        </p:nvSpPr>
        <p:spPr>
          <a:xfrm>
            <a:off x="2903434" y="3612001"/>
            <a:ext cx="5187300" cy="271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Algoritmos de busca em grafos</a:t>
            </a:r>
            <a:endParaRPr/>
          </a:p>
        </p:txBody>
      </p:sp>
      <p:sp>
        <p:nvSpPr>
          <p:cNvPr id="112" name="Google Shape;112;g256412e88ea_0_31"/>
          <p:cNvSpPr txBox="1"/>
          <p:nvPr>
            <p:ph type="title"/>
          </p:nvPr>
        </p:nvSpPr>
        <p:spPr>
          <a:xfrm>
            <a:off x="2903433" y="759264"/>
            <a:ext cx="5187300" cy="285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Busca em grafos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6412e88ea_0_15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l">
              <a:spcBef>
                <a:spcPts val="75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Algoritmo para passear ou caminhar pelos vértices e arestas:​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pt-BR"/>
              <a:t>Marca um vértice quando ele já foi visitado, alcançado ou verificado.​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pt-BR"/>
              <a:t>Não pode haver repetição de vértices​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pt-BR"/>
              <a:t>Distinguir os vértices que ainda não foram processados pelo algoritmo.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FF"/>
                </a:solidFill>
              </a:rPr>
              <a:t>O que é um grafo conexo?​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56412e88ea_0_22"/>
          <p:cNvSpPr txBox="1"/>
          <p:nvPr>
            <p:ph idx="1" type="body"/>
          </p:nvPr>
        </p:nvSpPr>
        <p:spPr>
          <a:xfrm>
            <a:off x="4752975" y="1278300"/>
            <a:ext cx="4066500" cy="2448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Um grafo é dito </a:t>
            </a:r>
            <a:r>
              <a:rPr b="1" lang="pt-BR"/>
              <a:t>conexo</a:t>
            </a:r>
            <a:r>
              <a:rPr lang="pt-BR"/>
              <a:t> se existir pelo menos um caminho entre cada par de vértices do grafo. 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Caso contrário, o grafo é chamado de </a:t>
            </a:r>
            <a:r>
              <a:rPr b="1" lang="pt-BR"/>
              <a:t>desconexo</a:t>
            </a:r>
            <a:r>
              <a:rPr lang="pt-BR"/>
              <a:t>.</a:t>
            </a:r>
            <a:endParaRPr/>
          </a:p>
        </p:txBody>
      </p:sp>
      <p:pic>
        <p:nvPicPr>
          <p:cNvPr id="123" name="Google Shape;123;g256412e88ea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33584"/>
            <a:ext cx="4752975" cy="107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56412e88ea_0_36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61950" lvl="0" marL="457200" rtl="0" algn="l">
              <a:spcBef>
                <a:spcPts val="75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Dado um grafo conexo G(V, E) qualquer:​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pt-BR"/>
              <a:t>Todos os vértices estão na condição de desmarcados.​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pt-BR"/>
              <a:t>Considere um vértice u qualquer seja marcado.​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pt-BR"/>
              <a:t>A aresta (u, v) Є E(G) ainda não foi selecionada.​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pt-BR"/>
              <a:t>A aresta (u, v) torna-se selecionada e o vértice v marcado.​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O processo continua sendo aplicado a partir do vértice v, até que todas as outras arestas do grafo sejam selecionadas.​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56412e88ea_0_41"/>
          <p:cNvSpPr txBox="1"/>
          <p:nvPr>
            <p:ph idx="1" type="body"/>
          </p:nvPr>
        </p:nvSpPr>
        <p:spPr>
          <a:xfrm>
            <a:off x="1122350" y="1301125"/>
            <a:ext cx="7561200" cy="242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l">
              <a:spcBef>
                <a:spcPts val="75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Um algoritmo de busca é qualquer algoritmo que visita todos os vértices de um grafo andando pelos arcos de um vértice a outro.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Há muitas maneiras de fazer uma tal busca. 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Cada algoritmo de busca é caracterizado pela ordem em que visita os vértices.</a:t>
            </a:r>
            <a:endParaRPr/>
          </a:p>
        </p:txBody>
      </p:sp>
      <p:sp>
        <p:nvSpPr>
          <p:cNvPr id="134" name="Google Shape;134;g256412e88ea_0_41"/>
          <p:cNvSpPr/>
          <p:nvPr/>
        </p:nvSpPr>
        <p:spPr>
          <a:xfrm>
            <a:off x="574875" y="499225"/>
            <a:ext cx="2420400" cy="801900"/>
          </a:xfrm>
          <a:prstGeom prst="wedgeEllipseCallout">
            <a:avLst>
              <a:gd fmla="val -37187" name="adj1"/>
              <a:gd fmla="val 57532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significa o termo visita?​</a:t>
            </a:r>
            <a:endParaRPr/>
          </a:p>
        </p:txBody>
      </p:sp>
      <p:pic>
        <p:nvPicPr>
          <p:cNvPr id="135" name="Google Shape;135;g256412e88ea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17496"/>
            <a:ext cx="95250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2022-10-20T14:56:15Z</dcterms:created>
  <dc:creator>Felipe Giusti da Silva</dc:creator>
</cp:coreProperties>
</file>